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Poppins Medium"/>
      <p:regular r:id="rId23"/>
      <p:bold r:id="rId24"/>
      <p:italic r:id="rId25"/>
      <p:boldItalic r:id="rId26"/>
    </p:embeddedFont>
    <p:embeddedFont>
      <p:font typeface="Nunito Sans SemiBold"/>
      <p:regular r:id="rId27"/>
      <p:bold r:id="rId28"/>
      <p:italic r:id="rId29"/>
      <p:boldItalic r:id="rId30"/>
    </p:embeddedFont>
    <p:embeddedFont>
      <p:font typeface="Poppins SemiBold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Nunito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bold.fntdata"/><Relationship Id="rId20" Type="http://schemas.openxmlformats.org/officeDocument/2006/relationships/font" Target="fonts/Poppins-bold.fntdata"/><Relationship Id="rId42" Type="http://schemas.openxmlformats.org/officeDocument/2006/relationships/font" Target="fonts/NunitoSans-boldItalic.fntdata"/><Relationship Id="rId41" Type="http://schemas.openxmlformats.org/officeDocument/2006/relationships/font" Target="fonts/NunitoSans-italic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PoppinsMedium-bold.fntdata"/><Relationship Id="rId23" Type="http://schemas.openxmlformats.org/officeDocument/2006/relationships/font" Target="fonts/Poppi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Medium-boldItalic.fntdata"/><Relationship Id="rId25" Type="http://schemas.openxmlformats.org/officeDocument/2006/relationships/font" Target="fonts/PoppinsMedium-italic.fntdata"/><Relationship Id="rId28" Type="http://schemas.openxmlformats.org/officeDocument/2006/relationships/font" Target="fonts/NunitoSansSemiBold-bold.fntdata"/><Relationship Id="rId27" Type="http://schemas.openxmlformats.org/officeDocument/2006/relationships/font" Target="fonts/NunitoSans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regular.fntdata"/><Relationship Id="rId30" Type="http://schemas.openxmlformats.org/officeDocument/2006/relationships/font" Target="fonts/NunitoSans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italic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RobotoMono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RobotoMono-bold.fntdata"/><Relationship Id="rId17" Type="http://schemas.openxmlformats.org/officeDocument/2006/relationships/font" Target="fonts/Roboto-italic.fntdata"/><Relationship Id="rId39" Type="http://schemas.openxmlformats.org/officeDocument/2006/relationships/font" Target="fonts/NunitoSans-regular.fntdata"/><Relationship Id="rId16" Type="http://schemas.openxmlformats.org/officeDocument/2006/relationships/font" Target="fonts/Roboto-bold.fntdata"/><Relationship Id="rId38" Type="http://schemas.openxmlformats.org/officeDocument/2006/relationships/font" Target="fonts/RobotoMono-boldItalic.fntdata"/><Relationship Id="rId19" Type="http://schemas.openxmlformats.org/officeDocument/2006/relationships/font" Target="fonts/Poppins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bb60b0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bb60b0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bb60b08a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bb60b08a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bb60b08a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bb60b08a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bb60b08a6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bb60b08a6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bb60b08a6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bb60b08a6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bb60b08a6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bb60b08a6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bb60b08a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bb60b08a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1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5" name="Google Shape;65;p13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4" name="Google Shape;84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" name="Google Shape;85;p14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BLANK_1_1_1_1_1_1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0" name="Google Shape;100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1" name="Google Shape;101;p16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Understanding Data Representation</a:t>
            </a:r>
            <a:endParaRPr/>
          </a:p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2351700" y="3439013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Hamza sherif</a:t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345153" y="4743300"/>
            <a:ext cx="641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22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986256" y="4712225"/>
            <a:ext cx="10776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5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5063847" y="4712225"/>
            <a:ext cx="872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2025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19" name="Google Shape;119;p18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Google Shape;120;p18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Google Shape;121;p18"/>
          <p:cNvSpPr txBox="1"/>
          <p:nvPr/>
        </p:nvSpPr>
        <p:spPr>
          <a:xfrm>
            <a:off x="2590175" y="4038700"/>
            <a:ext cx="4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How Data is Stored and Processed in the Digital World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3577325" y="39968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132" name="Google Shape;132;p19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9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9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" name="Google Shape;138;p19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" name="Google Shape;139;p19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0" name="Google Shape;140;p19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2" name="Google Shape;142;p19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3" name="Google Shape;143;p19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 Binary: The Language of Computers</a:t>
            </a:r>
            <a:endParaRPr sz="1500"/>
          </a:p>
        </p:txBody>
      </p:sp>
      <p:sp>
        <p:nvSpPr>
          <p:cNvPr id="144" name="Google Shape;144;p19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Hexadecimal: A Convenient Shortcut for Binary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5" name="Google Shape;145;p19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 Text Representation: ASCII and Unicode</a:t>
            </a:r>
            <a:endParaRPr sz="1400"/>
          </a:p>
        </p:txBody>
      </p:sp>
      <p:sp>
        <p:nvSpPr>
          <p:cNvPr id="146" name="Google Shape;146;p19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Sources and References</a:t>
            </a:r>
            <a:endParaRPr/>
          </a:p>
        </p:txBody>
      </p:sp>
      <p:sp>
        <p:nvSpPr>
          <p:cNvPr id="147" name="Google Shape;147;p19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9" name="Google Shape;149;p19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150" name="Google Shape;150;p19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Slide 01</a:t>
            </a:r>
            <a:endParaRPr/>
          </a:p>
        </p:txBody>
      </p:sp>
      <p:sp>
        <p:nvSpPr>
          <p:cNvPr id="151" name="Google Shape;151;p19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Slide 02</a:t>
            </a:r>
            <a:endParaRPr/>
          </a:p>
        </p:txBody>
      </p:sp>
      <p:sp>
        <p:nvSpPr>
          <p:cNvPr id="152" name="Google Shape;152;p19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Slide 03</a:t>
            </a:r>
            <a:endParaRPr/>
          </a:p>
        </p:txBody>
      </p:sp>
      <p:sp>
        <p:nvSpPr>
          <p:cNvPr id="153" name="Google Shape;153;p19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Slide 04</a:t>
            </a:r>
            <a:endParaRPr/>
          </a:p>
        </p:txBody>
      </p:sp>
      <p:sp>
        <p:nvSpPr>
          <p:cNvPr id="154" name="Google Shape;154;p19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Slide 05</a:t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Google Shape;156;p19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4059900" y="459450"/>
            <a:ext cx="38589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Introduction</a:t>
            </a:r>
            <a:endParaRPr sz="2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144250" y="18591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Binary is the fundamental language of computers.</a:t>
            </a:r>
            <a:br>
              <a:rPr lang="en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uses only two digits: 0 and 1, also known as bits.</a:t>
            </a:r>
            <a:br>
              <a:rPr lang="en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Byte = 8 bits, which represents a single character or piece of data.</a:t>
            </a:r>
            <a:br>
              <a:rPr lang="en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 data in a computer, from text to images, is ultimately represented in binary.</a:t>
            </a:r>
            <a:endParaRPr sz="1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533350" y="269675"/>
            <a:ext cx="3756300" cy="1188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Binary: The Language of Computers</a:t>
            </a:r>
            <a:endParaRPr sz="16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4" name="Google Shape;164;p20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  <p:pic>
        <p:nvPicPr>
          <p:cNvPr id="165" name="Google Shape;165;p20" title="Decima-Numbering-System-to-Binary-Numbering-System-tab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550" y="152400"/>
            <a:ext cx="15716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4F5C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171" name="Google Shape;171;p21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74" name="Google Shape;174;p21"/>
          <p:cNvSpPr txBox="1"/>
          <p:nvPr>
            <p:ph type="title"/>
          </p:nvPr>
        </p:nvSpPr>
        <p:spPr>
          <a:xfrm>
            <a:off x="228600" y="1743378"/>
            <a:ext cx="42966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Hexadecimal</a:t>
            </a:r>
            <a:r>
              <a:rPr lang="en"/>
              <a:t>: A Convenient Shortcut for Binary</a:t>
            </a:r>
            <a:endParaRPr/>
          </a:p>
        </p:txBody>
      </p:sp>
      <p:sp>
        <p:nvSpPr>
          <p:cNvPr id="175" name="Google Shape;175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4525200" y="248575"/>
            <a:ext cx="4358400" cy="200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Hexadecimal (Hex)</a:t>
            </a:r>
            <a:r>
              <a:rPr lang="en" sz="1100"/>
              <a:t> is a base-16 number system, using digits 0-9 and letters A-F.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It is often used to represent large binary numbers more concisely.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1 Hex digit = 4 binary digits (bits)</a:t>
            </a:r>
            <a:r>
              <a:rPr lang="en" sz="1100"/>
              <a:t>, making it easier to read and write binary data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Hexadecimal Definition - What is the hexadecimal number system?"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50" y="2454200"/>
            <a:ext cx="45148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4668050" y="1092525"/>
            <a:ext cx="42966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ASCII (American Standard Code for Information Interchange)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bits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represent 128 characters: English letters, numbers, punctuation marks, and control characters.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The letter "A" in ASCII is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01000001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Unicode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extended system that includes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137,000 characters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multiple languages, symbols, and even emojis (uses up to 32 bits per character).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Unicode is a universal standard that ensures text is represented consistently across systems.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228600" y="1743378"/>
            <a:ext cx="42966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Text Representation: ASCII and Unicode</a:t>
            </a:r>
            <a:endParaRPr/>
          </a:p>
        </p:txBody>
      </p:sp>
      <p:sp>
        <p:nvSpPr>
          <p:cNvPr id="184" name="Google Shape;184;p22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OLD Parsing System - Character Sets - ASCII, ISO and Unicode"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870375"/>
            <a:ext cx="45148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395450" y="168906"/>
            <a:ext cx="6683700" cy="17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&amp; </a:t>
            </a:r>
            <a:r>
              <a:rPr lang="en"/>
              <a:t>references</a:t>
            </a:r>
            <a:endParaRPr/>
          </a:p>
        </p:txBody>
      </p:sp>
      <p:sp>
        <p:nvSpPr>
          <p:cNvPr id="191" name="Google Shape;191;p23"/>
          <p:cNvSpPr txBox="1"/>
          <p:nvPr>
            <p:ph idx="1" type="subTitle"/>
          </p:nvPr>
        </p:nvSpPr>
        <p:spPr>
          <a:xfrm>
            <a:off x="1067975" y="1895400"/>
            <a:ext cx="5438100" cy="30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"Understanding Binary Code," by John Doe, TechBooks Publishing, 2022.</a:t>
            </a:r>
            <a:br>
              <a:rPr lang="en" sz="1425"/>
            </a:br>
            <a:endParaRPr sz="252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"A Guide to Hexadecimal," www.examplewebsite.com.</a:t>
            </a:r>
            <a:br>
              <a:rPr lang="en" sz="1425"/>
            </a:br>
            <a:endParaRPr sz="142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"ASCII and Unicode Standards," www.unicode.org.</a:t>
            </a:r>
            <a:br>
              <a:rPr lang="en" sz="1425"/>
            </a:br>
            <a:endParaRPr sz="142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"Color Representation and Hexadecimal," www.colorpedia.com.</a:t>
            </a:r>
            <a:endParaRPr sz="1425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2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3448117" y="3693650"/>
            <a:ext cx="22479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97" name="Google Shape;197;p24"/>
          <p:cNvSpPr txBox="1"/>
          <p:nvPr>
            <p:ph type="title"/>
          </p:nvPr>
        </p:nvSpPr>
        <p:spPr>
          <a:xfrm>
            <a:off x="1230225" y="1106506"/>
            <a:ext cx="6683700" cy="17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2398600" y="2944571"/>
            <a:ext cx="4346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600"/>
              <a:t>Contact our team</a:t>
            </a:r>
            <a:endParaRPr sz="8600"/>
          </a:p>
        </p:txBody>
      </p:sp>
      <p:sp>
        <p:nvSpPr>
          <p:cNvPr id="199" name="Google Shape;199;p24"/>
          <p:cNvSpPr txBox="1"/>
          <p:nvPr>
            <p:ph idx="2" type="body"/>
          </p:nvPr>
        </p:nvSpPr>
        <p:spPr>
          <a:xfrm>
            <a:off x="3448000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12.hamza.sherif@gmail.com</a:t>
            </a:r>
            <a:endParaRPr sz="1200"/>
          </a:p>
        </p:txBody>
      </p:sp>
      <p:sp>
        <p:nvSpPr>
          <p:cNvPr id="200" name="Google Shape;200;p24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Google Shape;201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